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78" r:id="rId3"/>
    <p:sldId id="279" r:id="rId4"/>
    <p:sldId id="280" r:id="rId5"/>
    <p:sldId id="261" r:id="rId6"/>
    <p:sldId id="259" r:id="rId7"/>
    <p:sldId id="260" r:id="rId8"/>
    <p:sldId id="262" r:id="rId9"/>
    <p:sldId id="263" r:id="rId10"/>
    <p:sldId id="273" r:id="rId11"/>
    <p:sldId id="264" r:id="rId12"/>
    <p:sldId id="265" r:id="rId13"/>
    <p:sldId id="271" r:id="rId14"/>
    <p:sldId id="266" r:id="rId15"/>
    <p:sldId id="267" r:id="rId16"/>
    <p:sldId id="270" r:id="rId17"/>
    <p:sldId id="272" r:id="rId18"/>
    <p:sldId id="292" r:id="rId19"/>
    <p:sldId id="274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6" d="100"/>
          <a:sy n="76" d="100"/>
        </p:scale>
        <p:origin x="10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177AFB-D43C-408C-8195-BCF80A90C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65C8D66-8E7E-4B39-9D04-9960284419D3}" type="datetimeFigureOut">
              <a:rPr lang="en-US" altLang="en-US"/>
              <a:pPr/>
              <a:t>8/3/2016</a:t>
            </a:fld>
            <a:endParaRPr lang="en-US" altLang="en-US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CEC2C10-F90C-4512-A7C9-DCF7A4B5B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35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573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812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298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993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336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38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068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006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99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182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1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351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068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404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699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31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029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981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819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960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213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5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4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94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419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76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646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49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19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9DB3C-6544-4EFF-A15A-D53A43EAD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08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594F9-A010-4BEC-BD82-DD00AF7DF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1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FC3EF-257B-40DE-9F31-271868C30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85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F93D0-4A03-4177-B05F-C8B3CC0D7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87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0E0B5-1F91-4CFA-A43B-B26F10812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F0FF4-C7DB-482D-AADB-07E244332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07AF3-5C8B-42EE-B5AA-748933AAF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5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4144D-5508-4C7D-89FE-0CF401E65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82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153BF-2E83-4833-90E3-AFA2C593E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51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0301C-2348-4074-B562-7B1C63D1D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78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CC5E0-4FE6-4383-8239-C74F266E4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05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355C4-DFA7-4E1A-8DF3-1BE58E86E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1B8A24-F41C-47F6-9F27-EA71EFAF01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smtClean="0">
                <a:latin typeface="Comic Sans MS" panose="030F0702030302020204" pitchFamily="66" charset="0"/>
              </a:rPr>
              <a:t>Architecture- Columns</a:t>
            </a:r>
          </a:p>
        </p:txBody>
      </p:sp>
      <p:pic>
        <p:nvPicPr>
          <p:cNvPr id="3075" name="Picture 3" descr="ionic parthe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4196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47800" y="50292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Three types of column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Doric Columns in the Parthenon</a:t>
            </a:r>
          </a:p>
        </p:txBody>
      </p:sp>
      <p:pic>
        <p:nvPicPr>
          <p:cNvPr id="23555" name="Picture 3" descr="ionic parthe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7056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Doric Columns Today</a:t>
            </a:r>
          </a:p>
        </p:txBody>
      </p:sp>
      <p:pic>
        <p:nvPicPr>
          <p:cNvPr id="12291" name="Picture 3" descr="doric lincoln memo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7658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43000" y="5257800"/>
            <a:ext cx="6705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The Lincoln Memorial in Washington, D.C.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Doric Columns Today</a:t>
            </a:r>
          </a:p>
        </p:txBody>
      </p:sp>
      <p:pic>
        <p:nvPicPr>
          <p:cNvPr id="13315" name="Picture 3" descr="doric old supreme court cha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0386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76400" y="4953000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Old Supreme Court Chamber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Ionic- Columns</a:t>
            </a:r>
          </a:p>
        </p:txBody>
      </p:sp>
      <p:pic>
        <p:nvPicPr>
          <p:cNvPr id="19459" name="Picture 3" descr="ionic te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4953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DSC0276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75920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Ionic Columns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The Ionic Column was invented next.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The Ionic capital looks like a scroll.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The Ionic column is skinnier.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The base has a rounded and a square section.</a:t>
            </a:r>
          </a:p>
        </p:txBody>
      </p:sp>
      <p:pic>
        <p:nvPicPr>
          <p:cNvPr id="15366" name="Picture 6" descr="ionic temple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38400"/>
            <a:ext cx="3810000" cy="2547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Ionic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Here are some drawings of an Ionic columns.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Notice the capital is shaped like a scroll.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Notice the column is skinnier.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This base is square.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Many times the bases were fancier.</a:t>
            </a:r>
          </a:p>
        </p:txBody>
      </p:sp>
      <p:pic>
        <p:nvPicPr>
          <p:cNvPr id="16390" name="Picture 6" descr="ionic drawin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7050" y="0"/>
            <a:ext cx="996950" cy="1295400"/>
          </a:xfrm>
          <a:noFill/>
        </p:spPr>
      </p:pic>
      <p:pic>
        <p:nvPicPr>
          <p:cNvPr id="21510" name="Picture 6" descr="400px-SixIonicOrders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Ionic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This drawing shows how the Ionic column was used.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The columns hold up the roof.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The roof line was very fancy.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The capital looks like a scroll.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The base is layered.</a:t>
            </a:r>
          </a:p>
        </p:txBody>
      </p:sp>
      <p:pic>
        <p:nvPicPr>
          <p:cNvPr id="20484" name="Picture 4" descr="Ionic total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8613" y="1981200"/>
            <a:ext cx="198278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Ionic Columns at Athena’s Temple</a:t>
            </a:r>
          </a:p>
        </p:txBody>
      </p:sp>
      <p:pic>
        <p:nvPicPr>
          <p:cNvPr id="23557" name="Picture 5" descr="452975397OfvqMs_fs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5813"/>
            <a:ext cx="640080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ionic te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475"/>
            <a:ext cx="4572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/>
              <a:t>Ionic Columns Today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Thomas Jefferson National Memorial</a:t>
            </a:r>
          </a:p>
        </p:txBody>
      </p:sp>
      <p:pic>
        <p:nvPicPr>
          <p:cNvPr id="24583" name="Picture 7" descr="thomas_jeff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324600" cy="47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Ionic Columns Today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52600" y="5715000"/>
            <a:ext cx="533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Salem City Hall</a:t>
            </a:r>
          </a:p>
        </p:txBody>
      </p:sp>
      <p:pic>
        <p:nvPicPr>
          <p:cNvPr id="25604" name="Picture 6" descr="IM0002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Columns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mtClean="0">
                <a:latin typeface="Comic Sans MS" panose="030F0702030302020204" pitchFamily="66" charset="0"/>
              </a:rPr>
              <a:t> A column was a huge post that holds a roof up.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mtClean="0">
                <a:latin typeface="Comic Sans MS" panose="030F0702030302020204" pitchFamily="66" charset="0"/>
              </a:rPr>
              <a:t> The first columns were made of wood.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mtClean="0">
                <a:latin typeface="Comic Sans MS" panose="030F0702030302020204" pitchFamily="66" charset="0"/>
              </a:rPr>
              <a:t>When ancient cultures ran out of wood they used rock instead of wood.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Corinthian</a:t>
            </a:r>
          </a:p>
        </p:txBody>
      </p:sp>
      <p:pic>
        <p:nvPicPr>
          <p:cNvPr id="33795" name="Picture 3" descr="corinthian z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1013"/>
            <a:ext cx="73152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Corinthian Columns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 Corinthian columns were the most decorative.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 The capitals were carved to look like leaves.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 The columns were the thinnest.</a:t>
            </a:r>
          </a:p>
        </p:txBody>
      </p:sp>
      <p:pic>
        <p:nvPicPr>
          <p:cNvPr id="35846" name="Picture 6" descr="corinthian zeu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840038"/>
            <a:ext cx="3810000" cy="2397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Corinthian Columns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 This is a drawing of a Corinthian column.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 Notice the capital looks like leaves and flowers.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 The column is the thinnest of all.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 The base is the fanciest of all.</a:t>
            </a:r>
          </a:p>
        </p:txBody>
      </p:sp>
      <p:pic>
        <p:nvPicPr>
          <p:cNvPr id="36870" name="Picture 6" descr="corinthian drawin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450" y="1981200"/>
            <a:ext cx="3059113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Corinthian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 This drawing shows how the column was used.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 The column holds up the roof.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 The roof line had lots of parts, but not so much carving.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 The capital is very fancy and so is the base.</a:t>
            </a:r>
          </a:p>
        </p:txBody>
      </p:sp>
      <p:pic>
        <p:nvPicPr>
          <p:cNvPr id="37894" name="Picture 6" descr="corinthian total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488" y="1981200"/>
            <a:ext cx="347503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Corinthian Columns in Zeus’ Temple</a:t>
            </a:r>
          </a:p>
        </p:txBody>
      </p:sp>
      <p:pic>
        <p:nvPicPr>
          <p:cNvPr id="38915" name="Picture 3" descr="corinthian z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9342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Comic Sans MS" panose="030F0702030302020204" pitchFamily="66" charset="0"/>
              </a:rPr>
              <a:t>Corinthian Columns in the Olympian</a:t>
            </a:r>
          </a:p>
        </p:txBody>
      </p:sp>
      <p:pic>
        <p:nvPicPr>
          <p:cNvPr id="31747" name="Picture 3" descr="corinthian column top- olypei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209800"/>
            <a:ext cx="2795587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9254-temple-of-olympian-zues-athens-greec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9550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Corinthian Columns Today</a:t>
            </a:r>
          </a:p>
        </p:txBody>
      </p:sp>
      <p:pic>
        <p:nvPicPr>
          <p:cNvPr id="40963" name="Picture 3" descr="corinthian hall of colum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926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47800" y="5181600"/>
            <a:ext cx="632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Hall of Columns in the Capital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Corinthian Columns Today</a:t>
            </a:r>
          </a:p>
        </p:txBody>
      </p:sp>
      <p:pic>
        <p:nvPicPr>
          <p:cNvPr id="41987" name="Picture 3" descr="corinthian supreme cou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5814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181600"/>
            <a:ext cx="533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United States Supreme Court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The Three Schools of Grecian Architecture</a:t>
            </a:r>
          </a:p>
        </p:txBody>
      </p:sp>
      <p:pic>
        <p:nvPicPr>
          <p:cNvPr id="43011" name="Picture 3" descr="Colum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9436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UVA Uses All Three Columns</a:t>
            </a:r>
          </a:p>
        </p:txBody>
      </p:sp>
      <p:pic>
        <p:nvPicPr>
          <p:cNvPr id="44035" name="Picture 3" descr="ionic U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38200" y="5257800"/>
            <a:ext cx="777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Thomas Jefferson used Doric, Ionic and Corinthian columns to teach Grecian architecture.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Marble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mtClean="0">
                <a:latin typeface="Comic Sans MS" panose="030F0702030302020204" pitchFamily="66" charset="0"/>
              </a:rPr>
              <a:t> Marble is a kind of rock.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mtClean="0">
                <a:latin typeface="Comic Sans MS" panose="030F0702030302020204" pitchFamily="66" charset="0"/>
              </a:rPr>
              <a:t> It comes in many colors and is beautiful.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mtClean="0">
                <a:latin typeface="Comic Sans MS" panose="030F0702030302020204" pitchFamily="66" charset="0"/>
              </a:rPr>
              <a:t> There was a lot of marble in Greece.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mtClean="0">
                <a:latin typeface="Comic Sans MS" panose="030F0702030302020204" pitchFamily="66" charset="0"/>
              </a:rPr>
              <a:t> Most of it was a creamy white color.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mtClean="0">
                <a:latin typeface="Comic Sans MS" panose="030F0702030302020204" pitchFamily="66" charset="0"/>
              </a:rPr>
              <a:t> Many Grecian buildings are made of marble.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Schools of Architecture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124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latin typeface="Comic Sans MS" panose="030F0702030302020204" pitchFamily="66" charset="0"/>
              </a:rPr>
              <a:t>There were three schools of Grecian architecture.</a:t>
            </a:r>
            <a:br>
              <a:rPr lang="en-US" altLang="en-US" sz="2800" smtClean="0">
                <a:latin typeface="Comic Sans MS" panose="030F0702030302020204" pitchFamily="66" charset="0"/>
              </a:rPr>
            </a:br>
            <a:endParaRPr lang="en-US" altLang="en-US" sz="280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 Doric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80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 Ionic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80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 Corinthian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latin typeface="Comic Sans MS" panose="030F0702030302020204" pitchFamily="66" charset="0"/>
            </a:endParaRPr>
          </a:p>
        </p:txBody>
      </p:sp>
      <p:pic>
        <p:nvPicPr>
          <p:cNvPr id="10246" name="Picture 6" descr="GreekColumnComparison-l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652"/>
            <a:ext cx="4229241" cy="50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Doric Columns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The top of the columns are a square block.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Under the block is a rounded piece.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The columns are thick.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Comic Sans MS" panose="030F0702030302020204" pitchFamily="66" charset="0"/>
              </a:rPr>
              <a:t>The base is a square block.</a:t>
            </a:r>
          </a:p>
        </p:txBody>
      </p:sp>
      <p:pic>
        <p:nvPicPr>
          <p:cNvPr id="9221" name="Picture 5" descr="Copy of doric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894013"/>
            <a:ext cx="3810000" cy="2287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Doric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This is a drawing of a Doric column.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Notice the square block at the top.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Notice the rounded piece under the block.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The column is thick.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The base is made of a square block.</a:t>
            </a:r>
          </a:p>
        </p:txBody>
      </p:sp>
      <p:pic>
        <p:nvPicPr>
          <p:cNvPr id="7173" name="Picture 5" descr="doric drawi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1981200"/>
            <a:ext cx="10350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Doric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This drawing shows how the Doric column was used.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The columns hold up the roof.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The roof line was very fancy.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smtClean="0">
                <a:latin typeface="Comic Sans MS" panose="030F0702030302020204" pitchFamily="66" charset="0"/>
              </a:rPr>
              <a:t>The top of the column is called the capital.</a:t>
            </a:r>
          </a:p>
        </p:txBody>
      </p:sp>
      <p:pic>
        <p:nvPicPr>
          <p:cNvPr id="8197" name="Picture 5" descr="doric tota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75" y="1981200"/>
            <a:ext cx="23542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Doric Colonnade in Zeus’ Palace</a:t>
            </a:r>
          </a:p>
        </p:txBody>
      </p:sp>
      <p:pic>
        <p:nvPicPr>
          <p:cNvPr id="10243" name="Picture 3" descr="doric collan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22675"/>
            <a:ext cx="42672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arthenon_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52400" y="2262188"/>
            <a:ext cx="8304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Colonnade- a long sequence of columns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Comic Sans MS" panose="030F0702030302020204" pitchFamily="66" charset="0"/>
              </a:rPr>
              <a:t>Doric capitals were very large.</a:t>
            </a:r>
          </a:p>
        </p:txBody>
      </p:sp>
      <p:pic>
        <p:nvPicPr>
          <p:cNvPr id="11267" name="Picture 3" descr="doric 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657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A4dorico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8750"/>
            <a:ext cx="335280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534047775byMQDW_fs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99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0000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545</Words>
  <Application>Microsoft Office PowerPoint</Application>
  <PresentationFormat>On-screen Show (4:3)</PresentationFormat>
  <Paragraphs>90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Comic Sans MS</vt:lpstr>
      <vt:lpstr>Arial</vt:lpstr>
      <vt:lpstr>Times New Roman</vt:lpstr>
      <vt:lpstr>Calibri</vt:lpstr>
      <vt:lpstr>Wingdings</vt:lpstr>
      <vt:lpstr>Default Design</vt:lpstr>
      <vt:lpstr>Architecture- Columns</vt:lpstr>
      <vt:lpstr>Columns</vt:lpstr>
      <vt:lpstr>Marble</vt:lpstr>
      <vt:lpstr>Schools of Architecture</vt:lpstr>
      <vt:lpstr>Doric Columns</vt:lpstr>
      <vt:lpstr>Doric</vt:lpstr>
      <vt:lpstr>Doric</vt:lpstr>
      <vt:lpstr>Doric Colonnade in Zeus’ Palace</vt:lpstr>
      <vt:lpstr>Doric capitals were very large.</vt:lpstr>
      <vt:lpstr>Doric Columns in the Parthenon</vt:lpstr>
      <vt:lpstr>Doric Columns Today</vt:lpstr>
      <vt:lpstr>Doric Columns Today</vt:lpstr>
      <vt:lpstr>Ionic- Columns</vt:lpstr>
      <vt:lpstr>Ionic Columns</vt:lpstr>
      <vt:lpstr>Ionic</vt:lpstr>
      <vt:lpstr>Ionic</vt:lpstr>
      <vt:lpstr>Ionic Columns at Athena’s Temple</vt:lpstr>
      <vt:lpstr>PowerPoint Presentation</vt:lpstr>
      <vt:lpstr>Ionic Columns Today</vt:lpstr>
      <vt:lpstr>Corinthian</vt:lpstr>
      <vt:lpstr>Corinthian Columns</vt:lpstr>
      <vt:lpstr>Corinthian Columns</vt:lpstr>
      <vt:lpstr>Corinthian</vt:lpstr>
      <vt:lpstr>Corinthian Columns in Zeus’ Temple</vt:lpstr>
      <vt:lpstr>Corinthian Columns in the Olympian</vt:lpstr>
      <vt:lpstr>Corinthian Columns Today</vt:lpstr>
      <vt:lpstr>Corinthian Columns Today</vt:lpstr>
      <vt:lpstr>The Three Schools of Grecian Architecture</vt:lpstr>
      <vt:lpstr>UVA Uses All Three Columns</vt:lpstr>
    </vt:vector>
  </TitlesOfParts>
  <Company>Roanoke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Step Back In Time</dc:title>
  <dc:creator>Anne Craighead</dc:creator>
  <cp:lastModifiedBy>Greg Wireman</cp:lastModifiedBy>
  <cp:revision>34</cp:revision>
  <dcterms:created xsi:type="dcterms:W3CDTF">2002-02-03T23:32:33Z</dcterms:created>
  <dcterms:modified xsi:type="dcterms:W3CDTF">2016-08-04T02:52:18Z</dcterms:modified>
</cp:coreProperties>
</file>